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
  </p:notesMasterIdLst>
  <p:sldIdLst>
    <p:sldId id="256" r:id="rId2"/>
    <p:sldId id="257" r:id="rId3"/>
    <p:sldId id="258" r:id="rId4"/>
  </p:sldIdLst>
  <p:sldSz cx="9144000" cy="5143500" type="screen16x9"/>
  <p:notesSz cx="6858000" cy="9144000"/>
  <p:embeddedFontLst>
    <p:embeddedFont>
      <p:font typeface="Merriweather" panose="020B0604020202020204" charset="0"/>
      <p:regular r:id="rId6"/>
      <p:bold r:id="rId7"/>
      <p:italic r:id="rId8"/>
      <p:boldItalic r:id="rId9"/>
    </p:embeddedFont>
    <p:embeddedFont>
      <p:font typeface="Montserrat" panose="020B0604020202020204" charset="0"/>
      <p:regular r:id="rId10"/>
      <p:bold r:id="rId11"/>
      <p:italic r:id="rId12"/>
      <p:boldItalic r:id="rId13"/>
    </p:embeddedFont>
    <p:embeddedFont>
      <p:font typeface="Pacifico" panose="020B0604020202020204" charset="0"/>
      <p:regular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937" autoAdjust="0"/>
  </p:normalViewPr>
  <p:slideViewPr>
    <p:cSldViewPr snapToGrid="0">
      <p:cViewPr varScale="1">
        <p:scale>
          <a:sx n="89" d="100"/>
          <a:sy n="89" d="100"/>
        </p:scale>
        <p:origin x="102" y="30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font" Target="fonts/font8.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font" Target="fonts/font7.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notesMaster" Target="notesMasters/notesMaster1.xml"/><Relationship Id="rId15" Type="http://schemas.openxmlformats.org/officeDocument/2006/relationships/presProps" Target="presProps.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solidFill>
                  <a:schemeClr val="dk1"/>
                </a:solidFill>
                <a:latin typeface="Merriweather"/>
                <a:ea typeface="Merriweather"/>
                <a:cs typeface="Merriweather"/>
                <a:sym typeface="Merriweather"/>
              </a:rPr>
              <a:t>Ford Motor Co. Ads</a:t>
            </a:r>
            <a:endParaRPr sz="1200" dirty="0">
              <a:solidFill>
                <a:schemeClr val="dk1"/>
              </a:solidFill>
              <a:latin typeface="Merriweather"/>
              <a:ea typeface="Merriweather"/>
              <a:cs typeface="Merriweather"/>
              <a:sym typeface="Merriweather"/>
            </a:endParaRPr>
          </a:p>
          <a:p>
            <a:pPr marL="0" lvl="0" indent="0" algn="l" rtl="0">
              <a:spcBef>
                <a:spcPts val="0"/>
              </a:spcBef>
              <a:spcAft>
                <a:spcPts val="0"/>
              </a:spcAft>
              <a:buNone/>
            </a:pPr>
            <a:endParaRPr sz="1200" dirty="0">
              <a:solidFill>
                <a:schemeClr val="dk1"/>
              </a:solidFill>
              <a:latin typeface="Merriweather"/>
              <a:ea typeface="Merriweather"/>
              <a:cs typeface="Merriweather"/>
              <a:sym typeface="Merriweather"/>
            </a:endParaRPr>
          </a:p>
          <a:p>
            <a:pPr marL="0" lvl="0" indent="0" algn="l" rtl="0">
              <a:spcBef>
                <a:spcPts val="0"/>
              </a:spcBef>
              <a:spcAft>
                <a:spcPts val="0"/>
              </a:spcAft>
              <a:buNone/>
            </a:pPr>
            <a:r>
              <a:rPr lang="en" sz="1200" dirty="0">
                <a:solidFill>
                  <a:schemeClr val="dk1"/>
                </a:solidFill>
                <a:latin typeface="Merriweather"/>
                <a:ea typeface="Merriweather"/>
                <a:cs typeface="Merriweather"/>
                <a:sym typeface="Merriweather"/>
              </a:rPr>
              <a:t>For use in: Am. Women’s History after 1865, US History after 1865, US Business History, etc.</a:t>
            </a:r>
            <a:endParaRPr sz="1200" dirty="0">
              <a:solidFill>
                <a:schemeClr val="dk1"/>
              </a:solidFill>
              <a:latin typeface="Merriweather"/>
              <a:ea typeface="Merriweather"/>
              <a:cs typeface="Merriweather"/>
              <a:sym typeface="Merriweather"/>
            </a:endParaRPr>
          </a:p>
          <a:p>
            <a:pPr marL="0" lvl="0" indent="0" algn="l" rtl="0">
              <a:spcBef>
                <a:spcPts val="0"/>
              </a:spcBef>
              <a:spcAft>
                <a:spcPts val="0"/>
              </a:spcAft>
              <a:buNone/>
            </a:pPr>
            <a:endParaRPr sz="1200" dirty="0">
              <a:solidFill>
                <a:schemeClr val="dk1"/>
              </a:solidFill>
              <a:latin typeface="Merriweather"/>
              <a:ea typeface="Merriweather"/>
              <a:cs typeface="Merriweather"/>
              <a:sym typeface="Merriweather"/>
            </a:endParaRPr>
          </a:p>
          <a:p>
            <a:pPr marL="0" lvl="0" indent="0" algn="l" rtl="0">
              <a:spcBef>
                <a:spcPts val="0"/>
              </a:spcBef>
              <a:spcAft>
                <a:spcPts val="0"/>
              </a:spcAft>
              <a:buNone/>
            </a:pPr>
            <a:r>
              <a:rPr lang="en" sz="1200" dirty="0">
                <a:solidFill>
                  <a:schemeClr val="dk1"/>
                </a:solidFill>
                <a:latin typeface="Merriweather"/>
                <a:ea typeface="Merriweather"/>
                <a:cs typeface="Merriweather"/>
                <a:sym typeface="Merriweather"/>
              </a:rPr>
              <a:t>Preparation: Students should look at the assigned ads before participating in this lesson, along with the assignment sheet itself. Additionally, students should have already heard lectures on women’s ideal role in the early 20th century, along with changing expectations during WWII.</a:t>
            </a:r>
            <a:endParaRPr sz="1200" dirty="0">
              <a:solidFill>
                <a:schemeClr val="dk1"/>
              </a:solidFill>
              <a:latin typeface="Merriweather"/>
              <a:ea typeface="Merriweather"/>
              <a:cs typeface="Merriweather"/>
              <a:sym typeface="Merriweather"/>
            </a:endParaRPr>
          </a:p>
          <a:p>
            <a:pPr marL="0" lvl="0" indent="0" algn="l" rtl="0">
              <a:spcBef>
                <a:spcPts val="0"/>
              </a:spcBef>
              <a:spcAft>
                <a:spcPts val="0"/>
              </a:spcAft>
              <a:buNone/>
            </a:pPr>
            <a:endParaRPr sz="1200" dirty="0">
              <a:solidFill>
                <a:schemeClr val="dk1"/>
              </a:solidFill>
              <a:latin typeface="Merriweather"/>
              <a:ea typeface="Merriweather"/>
              <a:cs typeface="Merriweather"/>
              <a:sym typeface="Merriweather"/>
            </a:endParaRPr>
          </a:p>
          <a:p>
            <a:pPr marL="0" lvl="0" indent="0" algn="l" rtl="0">
              <a:spcBef>
                <a:spcPts val="0"/>
              </a:spcBef>
              <a:spcAft>
                <a:spcPts val="0"/>
              </a:spcAft>
              <a:buNone/>
            </a:pPr>
            <a:r>
              <a:rPr lang="en" sz="1200" dirty="0">
                <a:solidFill>
                  <a:schemeClr val="dk1"/>
                </a:solidFill>
                <a:latin typeface="Merriweather"/>
                <a:ea typeface="Merriweather"/>
                <a:cs typeface="Merriweather"/>
                <a:sym typeface="Merriweather"/>
              </a:rPr>
              <a:t>Students will have the opportunity to analyze each of the ads to consider how the US economy, culture, &amp; society shaped &amp; reshaped expectations for women in the immediate post-war period. They will build on previous knowledge of the WWII economy, as well as the ever-changing ideal woman in the US. </a:t>
            </a:r>
            <a:endParaRPr sz="1200" dirty="0">
              <a:solidFill>
                <a:schemeClr val="dk1"/>
              </a:solidFill>
              <a:latin typeface="Merriweather"/>
              <a:ea typeface="Merriweather"/>
              <a:cs typeface="Merriweather"/>
              <a:sym typeface="Merriweather"/>
            </a:endParaRPr>
          </a:p>
          <a:p>
            <a:pPr marL="0" lvl="0" indent="0" algn="l" rtl="0">
              <a:lnSpc>
                <a:spcPct val="115000"/>
              </a:lnSpc>
              <a:spcBef>
                <a:spcPts val="1200"/>
              </a:spcBef>
              <a:spcAft>
                <a:spcPts val="0"/>
              </a:spcAft>
              <a:buClr>
                <a:schemeClr val="dk1"/>
              </a:buClr>
              <a:buSzPts val="1100"/>
              <a:buFont typeface="Arial"/>
              <a:buNone/>
            </a:pPr>
            <a:r>
              <a:rPr lang="en" sz="1200" dirty="0">
                <a:solidFill>
                  <a:schemeClr val="dk1"/>
                </a:solidFill>
                <a:latin typeface="Merriweather"/>
                <a:ea typeface="Merriweather"/>
                <a:cs typeface="Merriweather"/>
                <a:sym typeface="Merriweather"/>
              </a:rPr>
              <a:t>This assignment could go in several different directions (and could be used in at least 3 separate classes). Possible other connected themes: the rise of advertising and leisure culture; the rise of the suburbs; the booming postwar economy; the “ideal” housewife; gender in advertising &amp; in business</a:t>
            </a:r>
            <a:endParaRPr sz="1200" dirty="0">
              <a:solidFill>
                <a:schemeClr val="dk1"/>
              </a:solidFill>
              <a:latin typeface="Merriweather"/>
              <a:ea typeface="Merriweather"/>
              <a:cs typeface="Merriweather"/>
              <a:sym typeface="Merriweather"/>
            </a:endParaRPr>
          </a:p>
          <a:p>
            <a:pPr marL="0" lvl="0" indent="0" algn="l" rtl="0">
              <a:spcBef>
                <a:spcPts val="120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7811219fec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7811219fec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7811219fec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7811219fec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5.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3.jp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5600" y="-9050"/>
            <a:ext cx="4287900" cy="5143500"/>
          </a:xfrm>
          <a:prstGeom prst="rect">
            <a:avLst/>
          </a:prstGeom>
          <a:solidFill>
            <a:srgbClr val="073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txBox="1"/>
          <p:nvPr/>
        </p:nvSpPr>
        <p:spPr>
          <a:xfrm>
            <a:off x="4296200" y="0"/>
            <a:ext cx="4794900" cy="104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dirty="0">
                <a:latin typeface="Pacifico"/>
                <a:ea typeface="Pacifico"/>
                <a:cs typeface="Pacifico"/>
                <a:sym typeface="Pacifico"/>
              </a:rPr>
              <a:t>Woman’s Place is in the Ford: Gender, Culture, and the Economy in the Post-war United States</a:t>
            </a:r>
            <a:endParaRPr sz="2000" dirty="0">
              <a:latin typeface="Pacifico"/>
              <a:ea typeface="Pacifico"/>
              <a:cs typeface="Pacifico"/>
              <a:sym typeface="Pacifico"/>
            </a:endParaRPr>
          </a:p>
        </p:txBody>
      </p:sp>
      <p:sp>
        <p:nvSpPr>
          <p:cNvPr id="56" name="Google Shape;56;p13"/>
          <p:cNvSpPr txBox="1"/>
          <p:nvPr/>
        </p:nvSpPr>
        <p:spPr>
          <a:xfrm>
            <a:off x="4296200" y="1110925"/>
            <a:ext cx="4794900" cy="402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dirty="0">
                <a:latin typeface="Montserrat"/>
                <a:ea typeface="Montserrat"/>
                <a:cs typeface="Montserrat"/>
                <a:sym typeface="Montserrat"/>
              </a:rPr>
              <a:t>Key Learning Objectives:</a:t>
            </a:r>
            <a:endParaRPr sz="1200" b="1" dirty="0">
              <a:solidFill>
                <a:schemeClr val="dk1"/>
              </a:solidFill>
              <a:latin typeface="Montserrat"/>
              <a:ea typeface="Montserrat"/>
              <a:cs typeface="Montserrat"/>
              <a:sym typeface="Montserrat"/>
            </a:endParaRPr>
          </a:p>
          <a:p>
            <a:pPr marL="457200" lvl="0" indent="-304800" algn="l" rtl="0">
              <a:lnSpc>
                <a:spcPct val="115000"/>
              </a:lnSpc>
              <a:spcBef>
                <a:spcPts val="1200"/>
              </a:spcBef>
              <a:spcAft>
                <a:spcPts val="0"/>
              </a:spcAft>
              <a:buClr>
                <a:schemeClr val="dk1"/>
              </a:buClr>
              <a:buSzPts val="1200"/>
              <a:buFont typeface="Montserrat"/>
              <a:buChar char="●"/>
            </a:pPr>
            <a:r>
              <a:rPr lang="en" sz="1200" b="1" dirty="0">
                <a:solidFill>
                  <a:schemeClr val="dk1"/>
                </a:solidFill>
                <a:latin typeface="Montserrat"/>
                <a:ea typeface="Montserrat"/>
                <a:cs typeface="Montserrat"/>
                <a:sym typeface="Montserrat"/>
              </a:rPr>
              <a:t>Compare </a:t>
            </a:r>
            <a:r>
              <a:rPr lang="en" sz="1200" dirty="0">
                <a:solidFill>
                  <a:schemeClr val="dk1"/>
                </a:solidFill>
                <a:latin typeface="Montserrat"/>
                <a:ea typeface="Montserrat"/>
                <a:cs typeface="Montserrat"/>
                <a:sym typeface="Montserrat"/>
              </a:rPr>
              <a:t>how women &amp; men are portrayed in the different ads, as well as any changes in those portrayals between 1945 &amp; 1950</a:t>
            </a:r>
            <a:endParaRPr sz="1200" dirty="0">
              <a:solidFill>
                <a:schemeClr val="dk1"/>
              </a:solidFill>
              <a:latin typeface="Montserrat"/>
              <a:ea typeface="Montserrat"/>
              <a:cs typeface="Montserrat"/>
              <a:sym typeface="Montserrat"/>
            </a:endParaRPr>
          </a:p>
          <a:p>
            <a:pPr marL="457200" lvl="0" indent="-304800" algn="l" rtl="0">
              <a:lnSpc>
                <a:spcPct val="115000"/>
              </a:lnSpc>
              <a:spcBef>
                <a:spcPts val="0"/>
              </a:spcBef>
              <a:spcAft>
                <a:spcPts val="0"/>
              </a:spcAft>
              <a:buClr>
                <a:schemeClr val="dk1"/>
              </a:buClr>
              <a:buSzPts val="1200"/>
              <a:buFont typeface="Montserrat"/>
              <a:buChar char="●"/>
            </a:pPr>
            <a:r>
              <a:rPr lang="en" sz="1200" b="1" dirty="0">
                <a:solidFill>
                  <a:schemeClr val="dk1"/>
                </a:solidFill>
                <a:latin typeface="Montserrat"/>
                <a:ea typeface="Montserrat"/>
                <a:cs typeface="Montserrat"/>
                <a:sym typeface="Montserrat"/>
              </a:rPr>
              <a:t>evaluate </a:t>
            </a:r>
            <a:r>
              <a:rPr lang="en" sz="1200" dirty="0">
                <a:solidFill>
                  <a:schemeClr val="dk1"/>
                </a:solidFill>
                <a:latin typeface="Montserrat"/>
                <a:ea typeface="Montserrat"/>
                <a:cs typeface="Montserrat"/>
                <a:sym typeface="Montserrat"/>
              </a:rPr>
              <a:t>gender roles in the immediate postwar period, as they were tied to and influenced by economic, social, &amp; cultural forces</a:t>
            </a:r>
            <a:endParaRPr sz="1200" b="1" dirty="0">
              <a:solidFill>
                <a:schemeClr val="dk1"/>
              </a:solidFill>
              <a:latin typeface="Montserrat"/>
              <a:ea typeface="Montserrat"/>
              <a:cs typeface="Montserrat"/>
              <a:sym typeface="Montserrat"/>
            </a:endParaRPr>
          </a:p>
          <a:p>
            <a:pPr marL="0" lvl="0" indent="0" algn="l" rtl="0">
              <a:spcBef>
                <a:spcPts val="1200"/>
              </a:spcBef>
              <a:spcAft>
                <a:spcPts val="0"/>
              </a:spcAft>
              <a:buNone/>
            </a:pPr>
            <a:r>
              <a:rPr lang="en-US" sz="1200" b="1" dirty="0">
                <a:latin typeface="Montserrat"/>
                <a:ea typeface="Montserrat"/>
                <a:cs typeface="Montserrat"/>
                <a:sym typeface="Montserrat"/>
              </a:rPr>
              <a:t>Guiding Questions</a:t>
            </a:r>
            <a:endParaRPr sz="1200" b="1" dirty="0">
              <a:latin typeface="Montserrat"/>
              <a:ea typeface="Montserrat"/>
              <a:cs typeface="Montserrat"/>
              <a:sym typeface="Montserrat"/>
            </a:endParaRPr>
          </a:p>
          <a:p>
            <a:pPr marL="457200" lvl="0" indent="0" algn="l" rtl="0">
              <a:spcBef>
                <a:spcPts val="0"/>
              </a:spcBef>
              <a:spcAft>
                <a:spcPts val="0"/>
              </a:spcAft>
              <a:buNone/>
            </a:pPr>
            <a:endParaRPr sz="1200" dirty="0">
              <a:latin typeface="Montserrat"/>
              <a:ea typeface="Montserrat"/>
              <a:cs typeface="Montserrat"/>
              <a:sym typeface="Montserrat"/>
            </a:endParaRPr>
          </a:p>
          <a:p>
            <a:pPr marL="914400" lvl="1" indent="-304800" algn="l" rtl="0">
              <a:spcBef>
                <a:spcPts val="0"/>
              </a:spcBef>
              <a:spcAft>
                <a:spcPts val="0"/>
              </a:spcAft>
              <a:buSzPts val="1200"/>
              <a:buFont typeface="Montserrat"/>
              <a:buChar char="○"/>
            </a:pPr>
            <a:r>
              <a:rPr lang="en" sz="1200" dirty="0">
                <a:latin typeface="Montserrat"/>
                <a:ea typeface="Montserrat"/>
                <a:cs typeface="Montserrat"/>
                <a:sym typeface="Montserrat"/>
              </a:rPr>
              <a:t>What do these ads reveal about the postwar US?</a:t>
            </a:r>
            <a:endParaRPr sz="1200" dirty="0">
              <a:latin typeface="Montserrat"/>
              <a:ea typeface="Montserrat"/>
              <a:cs typeface="Montserrat"/>
              <a:sym typeface="Montserrat"/>
            </a:endParaRPr>
          </a:p>
          <a:p>
            <a:pPr marL="914400" lvl="1" indent="-304800" algn="l" rtl="0">
              <a:spcBef>
                <a:spcPts val="0"/>
              </a:spcBef>
              <a:spcAft>
                <a:spcPts val="0"/>
              </a:spcAft>
              <a:buSzPts val="1200"/>
              <a:buFont typeface="Montserrat"/>
              <a:buChar char="○"/>
            </a:pPr>
            <a:r>
              <a:rPr lang="en" sz="1200" dirty="0">
                <a:latin typeface="Montserrat"/>
                <a:ea typeface="Montserrat"/>
                <a:cs typeface="Montserrat"/>
                <a:sym typeface="Montserrat"/>
              </a:rPr>
              <a:t>How were Ford cars marketed to women? To men? </a:t>
            </a:r>
            <a:endParaRPr sz="1200" dirty="0">
              <a:latin typeface="Montserrat"/>
              <a:ea typeface="Montserrat"/>
              <a:cs typeface="Montserrat"/>
              <a:sym typeface="Montserrat"/>
            </a:endParaRPr>
          </a:p>
          <a:p>
            <a:pPr marL="914400" lvl="1" indent="-304800" algn="l" rtl="0">
              <a:spcBef>
                <a:spcPts val="0"/>
              </a:spcBef>
              <a:spcAft>
                <a:spcPts val="0"/>
              </a:spcAft>
              <a:buSzPts val="1200"/>
              <a:buFont typeface="Montserrat"/>
              <a:buChar char="○"/>
            </a:pPr>
            <a:r>
              <a:rPr lang="en" sz="1200" dirty="0">
                <a:latin typeface="Montserrat"/>
                <a:ea typeface="Montserrat"/>
                <a:cs typeface="Montserrat"/>
                <a:sym typeface="Montserrat"/>
              </a:rPr>
              <a:t>What does the way women are represented in these ads reveal about gender roles in the immediate postwar period?</a:t>
            </a:r>
            <a:endParaRPr sz="1200" dirty="0">
              <a:latin typeface="Montserrat"/>
              <a:ea typeface="Montserrat"/>
              <a:cs typeface="Montserrat"/>
              <a:sym typeface="Montserrat"/>
            </a:endParaRPr>
          </a:p>
        </p:txBody>
      </p:sp>
      <p:pic>
        <p:nvPicPr>
          <p:cNvPr id="57" name="Google Shape;57;p13"/>
          <p:cNvPicPr preferRelativeResize="0"/>
          <p:nvPr/>
        </p:nvPicPr>
        <p:blipFill>
          <a:blip r:embed="rId3">
            <a:alphaModFix/>
          </a:blip>
          <a:stretch>
            <a:fillRect/>
          </a:stretch>
        </p:blipFill>
        <p:spPr>
          <a:xfrm rot="5400000">
            <a:off x="-949438" y="1853887"/>
            <a:ext cx="4244650" cy="2334575"/>
          </a:xfrm>
          <a:prstGeom prst="rect">
            <a:avLst/>
          </a:prstGeom>
          <a:noFill/>
          <a:ln>
            <a:noFill/>
          </a:ln>
        </p:spPr>
      </p:pic>
      <p:pic>
        <p:nvPicPr>
          <p:cNvPr id="58" name="Google Shape;58;p13"/>
          <p:cNvPicPr preferRelativeResize="0"/>
          <p:nvPr/>
        </p:nvPicPr>
        <p:blipFill>
          <a:blip r:embed="rId4">
            <a:alphaModFix/>
          </a:blip>
          <a:stretch>
            <a:fillRect/>
          </a:stretch>
        </p:blipFill>
        <p:spPr>
          <a:xfrm>
            <a:off x="2516933" y="2863399"/>
            <a:ext cx="1692975" cy="2280101"/>
          </a:xfrm>
          <a:prstGeom prst="rect">
            <a:avLst/>
          </a:prstGeom>
          <a:noFill/>
          <a:ln>
            <a:noFill/>
          </a:ln>
        </p:spPr>
      </p:pic>
      <p:pic>
        <p:nvPicPr>
          <p:cNvPr id="59" name="Google Shape;59;p13"/>
          <p:cNvPicPr preferRelativeResize="0"/>
          <p:nvPr/>
        </p:nvPicPr>
        <p:blipFill>
          <a:blip r:embed="rId5">
            <a:alphaModFix/>
          </a:blip>
          <a:stretch>
            <a:fillRect/>
          </a:stretch>
        </p:blipFill>
        <p:spPr>
          <a:xfrm>
            <a:off x="2360703" y="0"/>
            <a:ext cx="1932797" cy="2863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152400" y="152400"/>
            <a:ext cx="2905125" cy="3810000"/>
          </a:xfrm>
          <a:prstGeom prst="rect">
            <a:avLst/>
          </a:prstGeom>
          <a:noFill/>
          <a:ln>
            <a:noFill/>
          </a:ln>
        </p:spPr>
      </p:pic>
      <p:sp>
        <p:nvSpPr>
          <p:cNvPr id="65" name="Google Shape;65;p14"/>
          <p:cNvSpPr txBox="1"/>
          <p:nvPr/>
        </p:nvSpPr>
        <p:spPr>
          <a:xfrm>
            <a:off x="1287113" y="4102525"/>
            <a:ext cx="635700" cy="66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Merriweather"/>
                <a:ea typeface="Merriweather"/>
                <a:cs typeface="Merriweather"/>
                <a:sym typeface="Merriweather"/>
              </a:rPr>
              <a:t>1945</a:t>
            </a:r>
            <a:endParaRPr>
              <a:latin typeface="Merriweather"/>
              <a:ea typeface="Merriweather"/>
              <a:cs typeface="Merriweather"/>
              <a:sym typeface="Merriweather"/>
            </a:endParaRPr>
          </a:p>
        </p:txBody>
      </p:sp>
      <p:pic>
        <p:nvPicPr>
          <p:cNvPr id="66" name="Google Shape;66;p14"/>
          <p:cNvPicPr preferRelativeResize="0"/>
          <p:nvPr/>
        </p:nvPicPr>
        <p:blipFill>
          <a:blip r:embed="rId4">
            <a:alphaModFix/>
          </a:blip>
          <a:stretch>
            <a:fillRect/>
          </a:stretch>
        </p:blipFill>
        <p:spPr>
          <a:xfrm>
            <a:off x="3245400" y="152400"/>
            <a:ext cx="2828925" cy="3810000"/>
          </a:xfrm>
          <a:prstGeom prst="rect">
            <a:avLst/>
          </a:prstGeom>
          <a:noFill/>
          <a:ln>
            <a:noFill/>
          </a:ln>
        </p:spPr>
      </p:pic>
      <p:sp>
        <p:nvSpPr>
          <p:cNvPr id="67" name="Google Shape;67;p14"/>
          <p:cNvSpPr txBox="1"/>
          <p:nvPr/>
        </p:nvSpPr>
        <p:spPr>
          <a:xfrm>
            <a:off x="4342000" y="4102525"/>
            <a:ext cx="635700" cy="66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Merriweather"/>
                <a:ea typeface="Merriweather"/>
                <a:cs typeface="Merriweather"/>
                <a:sym typeface="Merriweather"/>
              </a:rPr>
              <a:t>1946</a:t>
            </a:r>
            <a:endParaRPr>
              <a:latin typeface="Merriweather"/>
              <a:ea typeface="Merriweather"/>
              <a:cs typeface="Merriweather"/>
              <a:sym typeface="Merriweather"/>
            </a:endParaRPr>
          </a:p>
        </p:txBody>
      </p:sp>
      <p:pic>
        <p:nvPicPr>
          <p:cNvPr id="68" name="Google Shape;68;p14"/>
          <p:cNvPicPr preferRelativeResize="0"/>
          <p:nvPr/>
        </p:nvPicPr>
        <p:blipFill>
          <a:blip r:embed="rId5">
            <a:alphaModFix/>
          </a:blip>
          <a:stretch>
            <a:fillRect/>
          </a:stretch>
        </p:blipFill>
        <p:spPr>
          <a:xfrm>
            <a:off x="6226725" y="152400"/>
            <a:ext cx="2647950" cy="3810000"/>
          </a:xfrm>
          <a:prstGeom prst="rect">
            <a:avLst/>
          </a:prstGeom>
          <a:noFill/>
          <a:ln>
            <a:noFill/>
          </a:ln>
        </p:spPr>
      </p:pic>
      <p:sp>
        <p:nvSpPr>
          <p:cNvPr id="69" name="Google Shape;69;p14"/>
          <p:cNvSpPr txBox="1"/>
          <p:nvPr/>
        </p:nvSpPr>
        <p:spPr>
          <a:xfrm>
            <a:off x="7396863" y="4102525"/>
            <a:ext cx="635700" cy="66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Merriweather"/>
                <a:ea typeface="Merriweather"/>
                <a:cs typeface="Merriweather"/>
                <a:sym typeface="Merriweather"/>
              </a:rPr>
              <a:t>1947</a:t>
            </a:r>
            <a:endParaRPr>
              <a:latin typeface="Merriweather"/>
              <a:ea typeface="Merriweather"/>
              <a:cs typeface="Merriweather"/>
              <a:sym typeface="Merriweathe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15"/>
          <p:cNvPicPr preferRelativeResize="0"/>
          <p:nvPr/>
        </p:nvPicPr>
        <p:blipFill>
          <a:blip r:embed="rId3">
            <a:alphaModFix/>
          </a:blip>
          <a:stretch>
            <a:fillRect/>
          </a:stretch>
        </p:blipFill>
        <p:spPr>
          <a:xfrm rot="5400000">
            <a:off x="-512100" y="1062450"/>
            <a:ext cx="3810000" cy="2095500"/>
          </a:xfrm>
          <a:prstGeom prst="rect">
            <a:avLst/>
          </a:prstGeom>
          <a:noFill/>
          <a:ln>
            <a:noFill/>
          </a:ln>
        </p:spPr>
      </p:pic>
      <p:sp>
        <p:nvSpPr>
          <p:cNvPr id="75" name="Google Shape;75;p15"/>
          <p:cNvSpPr txBox="1"/>
          <p:nvPr/>
        </p:nvSpPr>
        <p:spPr>
          <a:xfrm>
            <a:off x="1075038" y="4102525"/>
            <a:ext cx="635700" cy="66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Merriweather"/>
                <a:ea typeface="Merriweather"/>
                <a:cs typeface="Merriweather"/>
                <a:sym typeface="Merriweather"/>
              </a:rPr>
              <a:t>1949</a:t>
            </a:r>
            <a:endParaRPr>
              <a:latin typeface="Merriweather"/>
              <a:ea typeface="Merriweather"/>
              <a:cs typeface="Merriweather"/>
              <a:sym typeface="Merriweather"/>
            </a:endParaRPr>
          </a:p>
        </p:txBody>
      </p:sp>
      <p:pic>
        <p:nvPicPr>
          <p:cNvPr id="76" name="Google Shape;76;p15"/>
          <p:cNvPicPr preferRelativeResize="0"/>
          <p:nvPr/>
        </p:nvPicPr>
        <p:blipFill>
          <a:blip r:embed="rId4">
            <a:alphaModFix/>
          </a:blip>
          <a:stretch>
            <a:fillRect/>
          </a:stretch>
        </p:blipFill>
        <p:spPr>
          <a:xfrm>
            <a:off x="2593050" y="152400"/>
            <a:ext cx="2457450" cy="3810000"/>
          </a:xfrm>
          <a:prstGeom prst="rect">
            <a:avLst/>
          </a:prstGeom>
          <a:noFill/>
          <a:ln>
            <a:noFill/>
          </a:ln>
        </p:spPr>
      </p:pic>
      <p:sp>
        <p:nvSpPr>
          <p:cNvPr id="77" name="Google Shape;77;p15"/>
          <p:cNvSpPr txBox="1"/>
          <p:nvPr/>
        </p:nvSpPr>
        <p:spPr>
          <a:xfrm>
            <a:off x="3503913" y="4102525"/>
            <a:ext cx="635700" cy="66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Merriweather"/>
                <a:ea typeface="Merriweather"/>
                <a:cs typeface="Merriweather"/>
                <a:sym typeface="Merriweather"/>
              </a:rPr>
              <a:t>1950</a:t>
            </a:r>
            <a:endParaRPr>
              <a:latin typeface="Merriweather"/>
              <a:ea typeface="Merriweather"/>
              <a:cs typeface="Merriweather"/>
              <a:sym typeface="Merriweather"/>
            </a:endParaRPr>
          </a:p>
        </p:txBody>
      </p:sp>
      <p:pic>
        <p:nvPicPr>
          <p:cNvPr id="78" name="Google Shape;78;p15"/>
          <p:cNvPicPr preferRelativeResize="0"/>
          <p:nvPr/>
        </p:nvPicPr>
        <p:blipFill>
          <a:blip r:embed="rId5">
            <a:alphaModFix/>
          </a:blip>
          <a:stretch>
            <a:fillRect/>
          </a:stretch>
        </p:blipFill>
        <p:spPr>
          <a:xfrm>
            <a:off x="5202900" y="152400"/>
            <a:ext cx="2571750" cy="3810000"/>
          </a:xfrm>
          <a:prstGeom prst="rect">
            <a:avLst/>
          </a:prstGeom>
          <a:noFill/>
          <a:ln>
            <a:noFill/>
          </a:ln>
        </p:spPr>
      </p:pic>
      <p:sp>
        <p:nvSpPr>
          <p:cNvPr id="79" name="Google Shape;79;p15"/>
          <p:cNvSpPr txBox="1"/>
          <p:nvPr/>
        </p:nvSpPr>
        <p:spPr>
          <a:xfrm>
            <a:off x="6170913" y="4102525"/>
            <a:ext cx="635700" cy="66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Merriweather"/>
                <a:ea typeface="Merriweather"/>
                <a:cs typeface="Merriweather"/>
                <a:sym typeface="Merriweather"/>
              </a:rPr>
              <a:t>1950</a:t>
            </a:r>
            <a:endParaRPr>
              <a:latin typeface="Merriweather"/>
              <a:ea typeface="Merriweather"/>
              <a:cs typeface="Merriweather"/>
              <a:sym typeface="Merriweathe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306</Words>
  <Application>Microsoft Office PowerPoint</Application>
  <PresentationFormat>On-screen Show (16:9)</PresentationFormat>
  <Paragraphs>23</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Montserrat</vt:lpstr>
      <vt:lpstr>Pacifico</vt:lpstr>
      <vt:lpstr>Merriweather</vt:lpstr>
      <vt:lpstr>Simple Light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Mandy Cooper</dc:creator>
  <cp:lastModifiedBy>Mandy Cooper</cp:lastModifiedBy>
  <cp:revision>2</cp:revision>
  <dcterms:modified xsi:type="dcterms:W3CDTF">2020-06-25T18:26:12Z</dcterms:modified>
</cp:coreProperties>
</file>